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9" r:id="rId3"/>
    <p:sldId id="257" r:id="rId4"/>
    <p:sldId id="258" r:id="rId5"/>
    <p:sldId id="259" r:id="rId6"/>
    <p:sldId id="260" r:id="rId7"/>
    <p:sldId id="261" r:id="rId8"/>
    <p:sldId id="270" r:id="rId9"/>
    <p:sldId id="262" r:id="rId10"/>
    <p:sldId id="263" r:id="rId11"/>
    <p:sldId id="264" r:id="rId12"/>
    <p:sldId id="266" r:id="rId13"/>
    <p:sldId id="267" r:id="rId14"/>
    <p:sldId id="271" r:id="rId15"/>
    <p:sldId id="268" r:id="rId16"/>
    <p:sldId id="265"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4" d="100"/>
          <a:sy n="134" d="100"/>
        </p:scale>
        <p:origin x="-30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16CAA0-DDA2-CE41-901B-50829422AAD1}" type="datetimeFigureOut">
              <a:rPr lang="en-US" smtClean="0"/>
              <a:t>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20A5AD-6234-9549-9055-FBC482B64478}" type="slidenum">
              <a:rPr lang="en-US" smtClean="0"/>
              <a:t>‹#›</a:t>
            </a:fld>
            <a:endParaRPr lang="en-US"/>
          </a:p>
        </p:txBody>
      </p:sp>
    </p:spTree>
    <p:extLst>
      <p:ext uri="{BB962C8B-B14F-4D97-AF65-F5344CB8AC3E}">
        <p14:creationId xmlns:p14="http://schemas.microsoft.com/office/powerpoint/2010/main" val="15361670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Global Positioning System (GPS), Broadband (BB), and strong-motion (SM) stations in the Coquimbo–Valparaiso re- </a:t>
            </a:r>
            <a:r>
              <a:rPr lang="en-US" dirty="0" err="1" smtClean="0"/>
              <a:t>gions</a:t>
            </a:r>
            <a:r>
              <a:rPr lang="en-US" dirty="0" smtClean="0"/>
              <a:t> of central Chile. Continuous GPS (</a:t>
            </a:r>
            <a:r>
              <a:rPr lang="en-US" dirty="0" err="1" smtClean="0"/>
              <a:t>cGPS</a:t>
            </a:r>
            <a:r>
              <a:rPr lang="en-US" dirty="0" smtClean="0"/>
              <a:t>)-1 s stations record continuously in time at 1 Hz. cGPS-30 s stations record </a:t>
            </a:r>
            <a:r>
              <a:rPr lang="en-US" dirty="0" err="1" smtClean="0"/>
              <a:t>continu</a:t>
            </a:r>
            <a:r>
              <a:rPr lang="en-US" dirty="0" smtClean="0"/>
              <a:t>- </a:t>
            </a:r>
            <a:r>
              <a:rPr lang="en-US" dirty="0" err="1" smtClean="0"/>
              <a:t>ously</a:t>
            </a:r>
            <a:r>
              <a:rPr lang="en-US" dirty="0" smtClean="0"/>
              <a:t> in time every 30 s. </a:t>
            </a:r>
            <a:r>
              <a:rPr lang="en-US" dirty="0" err="1" smtClean="0"/>
              <a:t>sGPS</a:t>
            </a:r>
            <a:r>
              <a:rPr lang="en-US" dirty="0" smtClean="0"/>
              <a:t> are static survey stations. BB–SM stations are sites where a broadband and an accelerometer are installed, sampling at 100 Hz. SM are sites where strong-motion sensors are located, and BB are the temporary broadband </a:t>
            </a:r>
            <a:r>
              <a:rPr lang="en-US" dirty="0" err="1" smtClean="0"/>
              <a:t>sta</a:t>
            </a:r>
            <a:r>
              <a:rPr lang="en-US" dirty="0" smtClean="0"/>
              <a:t>- </a:t>
            </a:r>
            <a:r>
              <a:rPr lang="en-US" dirty="0" err="1" smtClean="0"/>
              <a:t>tions</a:t>
            </a:r>
            <a:r>
              <a:rPr lang="en-US" dirty="0" smtClean="0"/>
              <a:t> deployed one day after of </a:t>
            </a:r>
            <a:r>
              <a:rPr lang="en-US" dirty="0" err="1" smtClean="0"/>
              <a:t>mainshock</a:t>
            </a:r>
            <a:r>
              <a:rPr lang="en-US" dirty="0" smtClean="0"/>
              <a:t>. The star marks the epicenter of the </a:t>
            </a:r>
            <a:r>
              <a:rPr lang="en-US" dirty="0" err="1" smtClean="0"/>
              <a:t>Illapel</a:t>
            </a:r>
            <a:r>
              <a:rPr lang="en-US" dirty="0" smtClean="0"/>
              <a:t> earthquake. The color version of this fig- </a:t>
            </a:r>
            <a:r>
              <a:rPr lang="en-US" dirty="0" err="1" smtClean="0"/>
              <a:t>ure</a:t>
            </a:r>
            <a:r>
              <a:rPr lang="en-US" dirty="0" smtClean="0"/>
              <a:t> is available only in the electronic edition.</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3</a:t>
            </a:fld>
            <a:endParaRPr lang="en-US"/>
          </a:p>
        </p:txBody>
      </p:sp>
    </p:spTree>
    <p:extLst>
      <p:ext uri="{BB962C8B-B14F-4D97-AF65-F5344CB8AC3E}">
        <p14:creationId xmlns:p14="http://schemas.microsoft.com/office/powerpoint/2010/main" val="763468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9. Aftershocks of the 2015 </a:t>
            </a:r>
            <a:r>
              <a:rPr lang="en-US" dirty="0" err="1" smtClean="0"/>
              <a:t>Illapel</a:t>
            </a:r>
            <a:r>
              <a:rPr lang="en-US" dirty="0" smtClean="0"/>
              <a:t> earthquake. (a) Seismicity reported by CSN between 16 September 2015 and 30 September 2015. (b) Seismicity reported from CSN between 1 October 2015 and 10 December 2015. The open circles correspond to the seismicity shown in (a). Contours of the </a:t>
            </a:r>
            <a:r>
              <a:rPr lang="en-US" dirty="0" err="1" smtClean="0"/>
              <a:t>coseismic</a:t>
            </a:r>
            <a:r>
              <a:rPr lang="en-US" dirty="0" smtClean="0"/>
              <a:t> slip distribution of Figure 7 are plotted in the figures for reference.</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15</a:t>
            </a:fld>
            <a:endParaRPr lang="en-US"/>
          </a:p>
        </p:txBody>
      </p:sp>
    </p:spTree>
    <p:extLst>
      <p:ext uri="{BB962C8B-B14F-4D97-AF65-F5344CB8AC3E}">
        <p14:creationId xmlns:p14="http://schemas.microsoft.com/office/powerpoint/2010/main" val="2136866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10. Moment tensors of aftershocks of the 2015 </a:t>
            </a:r>
            <a:r>
              <a:rPr lang="en-US" dirty="0" err="1" smtClean="0"/>
              <a:t>Illapel</a:t>
            </a:r>
            <a:r>
              <a:rPr lang="en-US" dirty="0" smtClean="0"/>
              <a:t> earthquakes. (a) Moment tensor determination for events of magnitude greater than Mw 5.0 occurred between 16 September 2015 and 5 October 2015. The gray focal mechanisms are those interpreted as </a:t>
            </a:r>
            <a:r>
              <a:rPr lang="en-US" dirty="0" err="1" smtClean="0"/>
              <a:t>intraplate</a:t>
            </a:r>
            <a:r>
              <a:rPr lang="en-US" dirty="0" smtClean="0"/>
              <a:t> intermediate depth or crustal events. (b) Schematic profile of the Nazca plate </a:t>
            </a:r>
            <a:r>
              <a:rPr lang="en-US" dirty="0" err="1" smtClean="0"/>
              <a:t>subduction</a:t>
            </a:r>
            <a:r>
              <a:rPr lang="en-US" dirty="0" smtClean="0"/>
              <a:t> in the </a:t>
            </a:r>
            <a:r>
              <a:rPr lang="en-US" dirty="0" err="1" smtClean="0"/>
              <a:t>Illapel</a:t>
            </a:r>
            <a:r>
              <a:rPr lang="en-US" dirty="0" smtClean="0"/>
              <a:t> region based on Hayes et al. (2012) and Contreras-Reyes et al. (2015). The hatched zone is composed of eroded and fractured </a:t>
            </a:r>
            <a:r>
              <a:rPr lang="en-US" dirty="0" err="1" smtClean="0"/>
              <a:t>volcanics</a:t>
            </a:r>
            <a:r>
              <a:rPr lang="en-US" dirty="0" smtClean="0"/>
              <a:t> (Contreras-Reyes et al., 2015) that could act as an up-dip limit for the seismic rupture. The</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16</a:t>
            </a:fld>
            <a:endParaRPr lang="en-US"/>
          </a:p>
        </p:txBody>
      </p:sp>
    </p:spTree>
    <p:extLst>
      <p:ext uri="{BB962C8B-B14F-4D97-AF65-F5344CB8AC3E}">
        <p14:creationId xmlns:p14="http://schemas.microsoft.com/office/powerpoint/2010/main" val="2178013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2. (a) Lateral extent of historical ruptures inferred in central Chile (</a:t>
            </a:r>
            <a:r>
              <a:rPr lang="en-US" dirty="0" err="1" smtClean="0"/>
              <a:t>Urrutia</a:t>
            </a:r>
            <a:r>
              <a:rPr lang="en-US" dirty="0" smtClean="0"/>
              <a:t> and </a:t>
            </a:r>
            <a:r>
              <a:rPr lang="en-US" dirty="0" err="1" smtClean="0"/>
              <a:t>Lanza</a:t>
            </a:r>
            <a:r>
              <a:rPr lang="en-US" dirty="0" smtClean="0"/>
              <a:t>, 1993; Beck et al., 1998; </a:t>
            </a:r>
            <a:r>
              <a:rPr lang="en-US" dirty="0" err="1" smtClean="0"/>
              <a:t>Lomnitz</a:t>
            </a:r>
            <a:r>
              <a:rPr lang="en-US" dirty="0" smtClean="0"/>
              <a:t>, 2004). (b) Along-strike variations of the average coupling value from the trench to 60 km depth and two alternative models that fit almost equally well with the data (different smoothing parameters, dashed curves). The average </a:t>
            </a:r>
            <a:r>
              <a:rPr lang="en-US" dirty="0" err="1" smtClean="0"/>
              <a:t>coseismic</a:t>
            </a:r>
            <a:r>
              <a:rPr lang="en-US" dirty="0" smtClean="0"/>
              <a:t> slip amount for the 2015 </a:t>
            </a:r>
            <a:r>
              <a:rPr lang="en-US" dirty="0" err="1" smtClean="0"/>
              <a:t>Illapel</a:t>
            </a:r>
            <a:r>
              <a:rPr lang="en-US" dirty="0" smtClean="0"/>
              <a:t> earthquake is the dashed area. Both </a:t>
            </a:r>
            <a:r>
              <a:rPr lang="en-US" dirty="0" err="1" smtClean="0"/>
              <a:t>interseismic</a:t>
            </a:r>
            <a:r>
              <a:rPr lang="en-US" dirty="0" smtClean="0"/>
              <a:t> averaged coupling and averaged </a:t>
            </a:r>
            <a:r>
              <a:rPr lang="en-US" dirty="0" err="1" smtClean="0"/>
              <a:t>coseismic</a:t>
            </a:r>
            <a:r>
              <a:rPr lang="en-US" dirty="0" smtClean="0"/>
              <a:t> slip curves have been calculated with 0.2°-wide sliding windows. The lower coupling zones (LCZs) are indicated (modified from </a:t>
            </a:r>
            <a:r>
              <a:rPr lang="en-US" dirty="0" err="1" smtClean="0"/>
              <a:t>Métois</a:t>
            </a:r>
            <a:r>
              <a:rPr lang="en-US" dirty="0" smtClean="0"/>
              <a:t> et al., 2016). (c) </a:t>
            </a:r>
            <a:r>
              <a:rPr lang="en-US" dirty="0" err="1" smtClean="0"/>
              <a:t>Interseismic</a:t>
            </a:r>
            <a:r>
              <a:rPr lang="en-US" dirty="0" smtClean="0"/>
              <a:t> coupling distribution for central Chile: thin dashed line, 60-km-depth slab contour; dots, position of GPS stations used for the inversion; and contour curves, 2 m </a:t>
            </a:r>
            <a:r>
              <a:rPr lang="en-US" dirty="0" err="1" smtClean="0"/>
              <a:t>coseismic</a:t>
            </a:r>
            <a:r>
              <a:rPr lang="en-US" dirty="0" smtClean="0"/>
              <a:t>-slip contours for our proposed </a:t>
            </a:r>
            <a:r>
              <a:rPr lang="en-US" dirty="0" err="1" smtClean="0"/>
              <a:t>Illapel</a:t>
            </a:r>
            <a:r>
              <a:rPr lang="en-US" dirty="0" smtClean="0"/>
              <a:t> slip distribution. The Challenger fracture zone (CFZ) and Juan Fernandez Ridge (JFR) are indicated. The color version of this figure is available only in the electronic edition.</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4</a:t>
            </a:fld>
            <a:endParaRPr lang="en-US"/>
          </a:p>
        </p:txBody>
      </p:sp>
    </p:spTree>
    <p:extLst>
      <p:ext uri="{BB962C8B-B14F-4D97-AF65-F5344CB8AC3E}">
        <p14:creationId xmlns:p14="http://schemas.microsoft.com/office/powerpoint/2010/main" val="158000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3. (a) Seismicity larger than magnitude Mw 6.0 that preceded the main event of 16 September 2015. (b) Cumulative seismicity versus time. The slope of the curve is proportional to the rate of the seismicity of magnitude larger </a:t>
            </a:r>
            <a:r>
              <a:rPr lang="en-US" dirty="0" err="1" smtClean="0"/>
              <a:t>thanMw</a:t>
            </a:r>
            <a:r>
              <a:rPr lang="en-US" dirty="0" smtClean="0"/>
              <a:t> 4.5 from National Earthquake Information Center (NEIC) catalog. The color version of this figure is available only in the electronic </a:t>
            </a:r>
            <a:r>
              <a:rPr lang="en-US" dirty="0" err="1" smtClean="0"/>
              <a:t>edition.Seismological</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5</a:t>
            </a:fld>
            <a:endParaRPr lang="en-US"/>
          </a:p>
        </p:txBody>
      </p:sp>
    </p:spTree>
    <p:extLst>
      <p:ext uri="{BB962C8B-B14F-4D97-AF65-F5344CB8AC3E}">
        <p14:creationId xmlns:p14="http://schemas.microsoft.com/office/powerpoint/2010/main" val="169746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4. (a) Time series of coastal GPS permanent stations, ordered by increasing latitude, for the north (top) and the east (bottom) components (comp.). The dotted lines represent the </a:t>
            </a:r>
            <a:r>
              <a:rPr lang="en-US" dirty="0" err="1" smtClean="0"/>
              <a:t>preseismic</a:t>
            </a:r>
            <a:r>
              <a:rPr lang="en-US" dirty="0" smtClean="0"/>
              <a:t> trends estimated before the Maule earthquake, open arrows highlight the </a:t>
            </a:r>
            <a:r>
              <a:rPr lang="en-US" dirty="0" err="1" smtClean="0"/>
              <a:t>postseismic</a:t>
            </a:r>
            <a:r>
              <a:rPr lang="en-US" dirty="0" smtClean="0"/>
              <a:t> increase of the trend. (b) Residual velocities (difference between the </a:t>
            </a:r>
            <a:r>
              <a:rPr lang="en-US" dirty="0" err="1" smtClean="0"/>
              <a:t>postseismic</a:t>
            </a:r>
            <a:r>
              <a:rPr lang="en-US" dirty="0" smtClean="0"/>
              <a:t> [post-2010] and the </a:t>
            </a:r>
            <a:r>
              <a:rPr lang="en-US" dirty="0" err="1" smtClean="0"/>
              <a:t>preseismic</a:t>
            </a:r>
            <a:r>
              <a:rPr lang="en-US" dirty="0" smtClean="0"/>
              <a:t> [pre-2010] velocities) in mm/yr. </a:t>
            </a:r>
            <a:r>
              <a:rPr lang="en-US" dirty="0" err="1" smtClean="0"/>
              <a:t>cGPS</a:t>
            </a:r>
            <a:r>
              <a:rPr lang="en-US" dirty="0" smtClean="0"/>
              <a:t> stations represented in (a) are identified by their names and dots. Gray vectors represent less-well-known velocities (few campaign measurements or interpolated pre-2010 velocities). The slip distribution is roughly represented by its contour lines. The star shows the epicenter.</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6</a:t>
            </a:fld>
            <a:endParaRPr lang="en-US"/>
          </a:p>
        </p:txBody>
      </p:sp>
    </p:spTree>
    <p:extLst>
      <p:ext uri="{BB962C8B-B14F-4D97-AF65-F5344CB8AC3E}">
        <p14:creationId xmlns:p14="http://schemas.microsoft.com/office/powerpoint/2010/main" val="149493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5. Horizontal cumulative displacements (in </a:t>
            </a:r>
            <a:r>
              <a:rPr lang="en-US" dirty="0" err="1" smtClean="0"/>
              <a:t>centi</a:t>
            </a:r>
            <a:r>
              <a:rPr lang="en-US" dirty="0" smtClean="0"/>
              <a:t>- meters) over five years (between 2010 and the end of 2014), </a:t>
            </a:r>
            <a:r>
              <a:rPr lang="en-US" dirty="0" err="1" smtClean="0"/>
              <a:t>cor</a:t>
            </a:r>
            <a:r>
              <a:rPr lang="en-US" dirty="0" smtClean="0"/>
              <a:t>- </a:t>
            </a:r>
            <a:r>
              <a:rPr lang="en-US" dirty="0" err="1" smtClean="0"/>
              <a:t>rected</a:t>
            </a:r>
            <a:r>
              <a:rPr lang="en-US" dirty="0" smtClean="0"/>
              <a:t> from </a:t>
            </a:r>
            <a:r>
              <a:rPr lang="en-US" dirty="0" err="1" smtClean="0"/>
              <a:t>interseismic</a:t>
            </a:r>
            <a:r>
              <a:rPr lang="en-US" dirty="0" smtClean="0"/>
              <a:t> trends (modified from Klein et al., 2016).</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7</a:t>
            </a:fld>
            <a:endParaRPr lang="en-US"/>
          </a:p>
        </p:txBody>
      </p:sp>
    </p:spTree>
    <p:extLst>
      <p:ext uri="{BB962C8B-B14F-4D97-AF65-F5344CB8AC3E}">
        <p14:creationId xmlns:p14="http://schemas.microsoft.com/office/powerpoint/2010/main" val="61197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 </a:t>
            </a:r>
            <a:r>
              <a:rPr lang="en-US" dirty="0" err="1" smtClean="0"/>
              <a:t>Backprojection</a:t>
            </a:r>
            <a:r>
              <a:rPr lang="en-US" dirty="0" smtClean="0"/>
              <a:t> of the 2015 </a:t>
            </a:r>
            <a:r>
              <a:rPr lang="en-US" dirty="0" err="1" smtClean="0"/>
              <a:t>Illapel</a:t>
            </a:r>
            <a:r>
              <a:rPr lang="en-US" dirty="0" smtClean="0"/>
              <a:t> </a:t>
            </a:r>
            <a:r>
              <a:rPr lang="en-US" dirty="0" err="1" smtClean="0"/>
              <a:t>mainshock</a:t>
            </a:r>
            <a:r>
              <a:rPr lang="en-US" dirty="0" smtClean="0"/>
              <a:t>. The dots represent the locations of the sources determined from back- projection of </a:t>
            </a:r>
            <a:r>
              <a:rPr lang="en-US" dirty="0" err="1" smtClean="0"/>
              <a:t>teleseismic</a:t>
            </a:r>
            <a:r>
              <a:rPr lang="en-US" dirty="0" smtClean="0"/>
              <a:t> P-waves and are coded following the rupture time measured with respect to the </a:t>
            </a:r>
            <a:r>
              <a:rPr lang="en-US" dirty="0" err="1" smtClean="0"/>
              <a:t>hypocentral</a:t>
            </a:r>
            <a:r>
              <a:rPr lang="en-US" dirty="0" smtClean="0"/>
              <a:t> time. (b) Strong- motion records (east–west components) ordered by latitude: the arrows show the arrivals of different bursts of energy, and the gray rectangles show the seismic waves associated with the first starting phase. (c) Strong-motion records (east–west components) of the Mw 8.3 </a:t>
            </a:r>
            <a:r>
              <a:rPr lang="en-US" dirty="0" err="1" smtClean="0"/>
              <a:t>Illapel</a:t>
            </a:r>
            <a:r>
              <a:rPr lang="en-US" dirty="0" smtClean="0"/>
              <a:t> earthquake recorded by the Centro </a:t>
            </a:r>
            <a:r>
              <a:rPr lang="en-US" dirty="0" err="1" smtClean="0"/>
              <a:t>Sismológico</a:t>
            </a:r>
            <a:r>
              <a:rPr lang="en-US" dirty="0" smtClean="0"/>
              <a:t> </a:t>
            </a:r>
            <a:r>
              <a:rPr lang="en-US" dirty="0" err="1" smtClean="0"/>
              <a:t>Nacional</a:t>
            </a:r>
            <a:r>
              <a:rPr lang="en-US" dirty="0" smtClean="0"/>
              <a:t> (CSN). The color version of this figure is available only in the electronic edition.</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9</a:t>
            </a:fld>
            <a:endParaRPr lang="en-US"/>
          </a:p>
        </p:txBody>
      </p:sp>
    </p:spTree>
    <p:extLst>
      <p:ext uri="{BB962C8B-B14F-4D97-AF65-F5344CB8AC3E}">
        <p14:creationId xmlns:p14="http://schemas.microsoft.com/office/powerpoint/2010/main" val="218028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 (a) </a:t>
            </a:r>
            <a:r>
              <a:rPr lang="en-US" dirty="0" err="1" smtClean="0"/>
              <a:t>Backprojection</a:t>
            </a:r>
            <a:r>
              <a:rPr lang="en-US" dirty="0" smtClean="0"/>
              <a:t> of the 2015 </a:t>
            </a:r>
            <a:r>
              <a:rPr lang="en-US" dirty="0" err="1" smtClean="0"/>
              <a:t>Illapel</a:t>
            </a:r>
            <a:r>
              <a:rPr lang="en-US" dirty="0" smtClean="0"/>
              <a:t> </a:t>
            </a:r>
            <a:r>
              <a:rPr lang="en-US" dirty="0" err="1" smtClean="0"/>
              <a:t>mainshock</a:t>
            </a:r>
            <a:r>
              <a:rPr lang="en-US" dirty="0" smtClean="0"/>
              <a:t>. The dots represent the locations of the sources determined from back- projection of </a:t>
            </a:r>
            <a:r>
              <a:rPr lang="en-US" dirty="0" err="1" smtClean="0"/>
              <a:t>teleseismic</a:t>
            </a:r>
            <a:r>
              <a:rPr lang="en-US" dirty="0" smtClean="0"/>
              <a:t> P-waves and are coded following the rupture time measured with respect to the </a:t>
            </a:r>
            <a:r>
              <a:rPr lang="en-US" dirty="0" err="1" smtClean="0"/>
              <a:t>hypocentral</a:t>
            </a:r>
            <a:r>
              <a:rPr lang="en-US" dirty="0" smtClean="0"/>
              <a:t> time. (b) Strong- motion records (east–west components) ordered by latitude: the arrows show the arrivals of different bursts of energy, and the gray rectangles show the seismic waves associated with the first starting phase. (c) Strong-motion records (east–west components) of the Mw 8.3 </a:t>
            </a:r>
            <a:r>
              <a:rPr lang="en-US" dirty="0" err="1" smtClean="0"/>
              <a:t>Illapel</a:t>
            </a:r>
            <a:r>
              <a:rPr lang="en-US" dirty="0" smtClean="0"/>
              <a:t> earthquake recorded by the Centro </a:t>
            </a:r>
            <a:r>
              <a:rPr lang="en-US" dirty="0" err="1" smtClean="0"/>
              <a:t>Sismológico</a:t>
            </a:r>
            <a:r>
              <a:rPr lang="en-US" dirty="0" smtClean="0"/>
              <a:t> </a:t>
            </a:r>
            <a:r>
              <a:rPr lang="en-US" dirty="0" err="1" smtClean="0"/>
              <a:t>Nacional</a:t>
            </a:r>
            <a:r>
              <a:rPr lang="en-US" dirty="0" smtClean="0"/>
              <a:t> (CSN). The color version of this figure is available only in the electronic edition.</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10</a:t>
            </a:fld>
            <a:endParaRPr lang="en-US"/>
          </a:p>
        </p:txBody>
      </p:sp>
    </p:spTree>
    <p:extLst>
      <p:ext uri="{BB962C8B-B14F-4D97-AF65-F5344CB8AC3E}">
        <p14:creationId xmlns:p14="http://schemas.microsoft.com/office/powerpoint/2010/main" val="1668717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7. Slip distribution of the 2015 </a:t>
            </a:r>
            <a:r>
              <a:rPr lang="en-US" dirty="0" err="1" smtClean="0"/>
              <a:t>Illapel</a:t>
            </a:r>
            <a:r>
              <a:rPr lang="en-US" dirty="0" smtClean="0"/>
              <a:t> earthquake. (a) </a:t>
            </a:r>
            <a:r>
              <a:rPr lang="en-US" dirty="0" err="1" smtClean="0"/>
              <a:t>Coseismic</a:t>
            </a:r>
            <a:r>
              <a:rPr lang="en-US" dirty="0" smtClean="0"/>
              <a:t> slip distribution inverted from static GPS displacements (differ- </a:t>
            </a:r>
            <a:r>
              <a:rPr lang="en-US" dirty="0" err="1" smtClean="0"/>
              <a:t>ence</a:t>
            </a:r>
            <a:r>
              <a:rPr lang="en-US" dirty="0" smtClean="0"/>
              <a:t> between 17 September and 16 September) showing the discretization used in this work. (b) Checkerboard test for the finite source slip inversion using squares of 60 km of side (left figure, input model; right figure, recovered model). The color version of this figure is available only in the electronic </a:t>
            </a:r>
            <a:r>
              <a:rPr lang="en-US" dirty="0" err="1" smtClean="0"/>
              <a:t>edition.Seismological</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12</a:t>
            </a:fld>
            <a:endParaRPr lang="en-US"/>
          </a:p>
        </p:txBody>
      </p:sp>
    </p:spTree>
    <p:extLst>
      <p:ext uri="{BB962C8B-B14F-4D97-AF65-F5344CB8AC3E}">
        <p14:creationId xmlns:p14="http://schemas.microsoft.com/office/powerpoint/2010/main" val="1107640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8. Vertical uplift produced by the 2015 </a:t>
            </a:r>
            <a:r>
              <a:rPr lang="en-US" dirty="0" err="1" smtClean="0"/>
              <a:t>Illapel</a:t>
            </a:r>
            <a:r>
              <a:rPr lang="en-US" dirty="0" smtClean="0"/>
              <a:t> earth- quake. (a) Vertical displacements on the surface predicted by our </a:t>
            </a:r>
            <a:r>
              <a:rPr lang="en-US" dirty="0" err="1" smtClean="0"/>
              <a:t>coseismic</a:t>
            </a:r>
            <a:r>
              <a:rPr lang="en-US" dirty="0" smtClean="0"/>
              <a:t> slip distribution. Black dots are geological </a:t>
            </a:r>
            <a:r>
              <a:rPr lang="en-US" dirty="0" err="1" smtClean="0"/>
              <a:t>obser</a:t>
            </a:r>
            <a:r>
              <a:rPr lang="en-US" dirty="0" smtClean="0"/>
              <a:t>- </a:t>
            </a:r>
            <a:r>
              <a:rPr lang="en-US" dirty="0" err="1" smtClean="0"/>
              <a:t>vation</a:t>
            </a:r>
            <a:r>
              <a:rPr lang="en-US" dirty="0" smtClean="0"/>
              <a:t> of coastal uplift; the triangles are locations of GPS </a:t>
            </a:r>
            <a:r>
              <a:rPr lang="en-US" dirty="0" err="1" smtClean="0"/>
              <a:t>anten</a:t>
            </a:r>
            <a:r>
              <a:rPr lang="en-US" dirty="0" smtClean="0"/>
              <a:t>- </a:t>
            </a:r>
            <a:r>
              <a:rPr lang="en-US" dirty="0" err="1" smtClean="0"/>
              <a:t>nas</a:t>
            </a:r>
            <a:r>
              <a:rPr lang="en-US" dirty="0" smtClean="0"/>
              <a:t>. (b) White fringe of bleached </a:t>
            </a:r>
            <a:r>
              <a:rPr lang="en-US" dirty="0" err="1" smtClean="0"/>
              <a:t>lithothamnioids</a:t>
            </a:r>
            <a:r>
              <a:rPr lang="en-US" dirty="0" smtClean="0"/>
              <a:t> observed at Puerto </a:t>
            </a:r>
            <a:r>
              <a:rPr lang="en-US" dirty="0" err="1" smtClean="0"/>
              <a:t>Oscuro</a:t>
            </a:r>
            <a:r>
              <a:rPr lang="en-US" dirty="0" smtClean="0"/>
              <a:t>, in front of the epicenter. (c) Aerial view of white fringe of bleached algae observed along the coast to the north of the epicenter. The color version of this figure is available only in the electronic edition.</a:t>
            </a:r>
            <a:endParaRPr lang="en-US" dirty="0"/>
          </a:p>
        </p:txBody>
      </p:sp>
      <p:sp>
        <p:nvSpPr>
          <p:cNvPr id="4" name="Slide Number Placeholder 3"/>
          <p:cNvSpPr>
            <a:spLocks noGrp="1"/>
          </p:cNvSpPr>
          <p:nvPr>
            <p:ph type="sldNum" sz="quarter" idx="10"/>
          </p:nvPr>
        </p:nvSpPr>
        <p:spPr/>
        <p:txBody>
          <a:bodyPr/>
          <a:lstStyle/>
          <a:p>
            <a:fld id="{CE20A5AD-6234-9549-9055-FBC482B64478}" type="slidenum">
              <a:rPr lang="en-US" smtClean="0"/>
              <a:t>13</a:t>
            </a:fld>
            <a:endParaRPr lang="en-US"/>
          </a:p>
        </p:txBody>
      </p:sp>
    </p:spTree>
    <p:extLst>
      <p:ext uri="{BB962C8B-B14F-4D97-AF65-F5344CB8AC3E}">
        <p14:creationId xmlns:p14="http://schemas.microsoft.com/office/powerpoint/2010/main" val="105691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38D35A-61F3-EA48-A4E9-490BEB106217}"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3410202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38D35A-61F3-EA48-A4E9-490BEB106217}"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2056930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38D35A-61F3-EA48-A4E9-490BEB106217}"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301111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38D35A-61F3-EA48-A4E9-490BEB106217}"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332554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38D35A-61F3-EA48-A4E9-490BEB106217}" type="datetimeFigureOut">
              <a:rPr lang="en-US" smtClean="0"/>
              <a:t>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3835141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38D35A-61F3-EA48-A4E9-490BEB106217}" type="datetimeFigureOut">
              <a:rPr lang="en-US" smtClean="0"/>
              <a:t>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333825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38D35A-61F3-EA48-A4E9-490BEB106217}" type="datetimeFigureOut">
              <a:rPr lang="en-US" smtClean="0"/>
              <a:t>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191130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38D35A-61F3-EA48-A4E9-490BEB106217}" type="datetimeFigureOut">
              <a:rPr lang="en-US" smtClean="0"/>
              <a:t>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2688044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38D35A-61F3-EA48-A4E9-490BEB106217}" type="datetimeFigureOut">
              <a:rPr lang="en-US" smtClean="0"/>
              <a:t>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3318666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38D35A-61F3-EA48-A4E9-490BEB106217}" type="datetimeFigureOut">
              <a:rPr lang="en-US" smtClean="0"/>
              <a:t>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4072682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38D35A-61F3-EA48-A4E9-490BEB106217}" type="datetimeFigureOut">
              <a:rPr lang="en-US" smtClean="0"/>
              <a:t>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68FDE-E51B-BB42-8045-BA193A786229}" type="slidenum">
              <a:rPr lang="en-US" smtClean="0"/>
              <a:t>‹#›</a:t>
            </a:fld>
            <a:endParaRPr lang="en-US"/>
          </a:p>
        </p:txBody>
      </p:sp>
    </p:spTree>
    <p:extLst>
      <p:ext uri="{BB962C8B-B14F-4D97-AF65-F5344CB8AC3E}">
        <p14:creationId xmlns:p14="http://schemas.microsoft.com/office/powerpoint/2010/main" val="36951815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38D35A-61F3-EA48-A4E9-490BEB106217}" type="datetimeFigureOut">
              <a:rPr lang="en-US" smtClean="0"/>
              <a:t>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468FDE-E51B-BB42-8045-BA193A786229}" type="slidenum">
              <a:rPr lang="en-US" smtClean="0"/>
              <a:t>‹#›</a:t>
            </a:fld>
            <a:endParaRPr lang="en-US"/>
          </a:p>
        </p:txBody>
      </p:sp>
    </p:spTree>
    <p:extLst>
      <p:ext uri="{BB962C8B-B14F-4D97-AF65-F5344CB8AC3E}">
        <p14:creationId xmlns:p14="http://schemas.microsoft.com/office/powerpoint/2010/main" val="2001984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Journal club 2016-09-21</a:t>
            </a:r>
          </a:p>
          <a:p>
            <a:r>
              <a:rPr lang="en-US" dirty="0" smtClean="0"/>
              <a:t>Qingkai Kong</a:t>
            </a:r>
            <a:endParaRPr lang="en-US" dirty="0"/>
          </a:p>
        </p:txBody>
      </p:sp>
      <p:pic>
        <p:nvPicPr>
          <p:cNvPr id="4" name="Picture 3"/>
          <p:cNvPicPr>
            <a:picLocks noChangeAspect="1"/>
          </p:cNvPicPr>
          <p:nvPr/>
        </p:nvPicPr>
        <p:blipFill>
          <a:blip r:embed="rId2"/>
          <a:stretch>
            <a:fillRect/>
          </a:stretch>
        </p:blipFill>
        <p:spPr>
          <a:xfrm>
            <a:off x="0" y="859613"/>
            <a:ext cx="9144000" cy="2459696"/>
          </a:xfrm>
          <a:prstGeom prst="rect">
            <a:avLst/>
          </a:prstGeom>
        </p:spPr>
      </p:pic>
    </p:spTree>
    <p:extLst>
      <p:ext uri="{BB962C8B-B14F-4D97-AF65-F5344CB8AC3E}">
        <p14:creationId xmlns:p14="http://schemas.microsoft.com/office/powerpoint/2010/main" val="1536679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60500" y="0"/>
            <a:ext cx="6198753" cy="6858000"/>
          </a:xfrm>
          <a:prstGeom prst="rect">
            <a:avLst/>
          </a:prstGeom>
        </p:spPr>
      </p:pic>
    </p:spTree>
    <p:extLst>
      <p:ext uri="{BB962C8B-B14F-4D97-AF65-F5344CB8AC3E}">
        <p14:creationId xmlns:p14="http://schemas.microsoft.com/office/powerpoint/2010/main" val="1906418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5200" y="0"/>
            <a:ext cx="7206374" cy="6858000"/>
          </a:xfrm>
          <a:prstGeom prst="rect">
            <a:avLst/>
          </a:prstGeom>
        </p:spPr>
      </p:pic>
    </p:spTree>
    <p:extLst>
      <p:ext uri="{BB962C8B-B14F-4D97-AF65-F5344CB8AC3E}">
        <p14:creationId xmlns:p14="http://schemas.microsoft.com/office/powerpoint/2010/main" val="190641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155700"/>
            <a:ext cx="9144000" cy="4540421"/>
          </a:xfrm>
          <a:prstGeom prst="rect">
            <a:avLst/>
          </a:prstGeom>
        </p:spPr>
      </p:pic>
    </p:spTree>
    <p:extLst>
      <p:ext uri="{BB962C8B-B14F-4D97-AF65-F5344CB8AC3E}">
        <p14:creationId xmlns:p14="http://schemas.microsoft.com/office/powerpoint/2010/main" val="4052421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93910" y="3547998"/>
            <a:ext cx="4563602" cy="3093843"/>
          </a:xfrm>
          <a:prstGeom prst="rect">
            <a:avLst/>
          </a:prstGeom>
        </p:spPr>
      </p:pic>
      <p:pic>
        <p:nvPicPr>
          <p:cNvPr id="2" name="Picture 1"/>
          <p:cNvPicPr>
            <a:picLocks noChangeAspect="1"/>
          </p:cNvPicPr>
          <p:nvPr/>
        </p:nvPicPr>
        <p:blipFill>
          <a:blip r:embed="rId4"/>
          <a:stretch>
            <a:fillRect/>
          </a:stretch>
        </p:blipFill>
        <p:spPr>
          <a:xfrm>
            <a:off x="1252" y="270199"/>
            <a:ext cx="4963586" cy="4025766"/>
          </a:xfrm>
          <a:prstGeom prst="rect">
            <a:avLst/>
          </a:prstGeom>
        </p:spPr>
      </p:pic>
      <p:pic>
        <p:nvPicPr>
          <p:cNvPr id="3" name="Picture 2"/>
          <p:cNvPicPr>
            <a:picLocks noChangeAspect="1"/>
          </p:cNvPicPr>
          <p:nvPr/>
        </p:nvPicPr>
        <p:blipFill>
          <a:blip r:embed="rId5"/>
          <a:stretch>
            <a:fillRect/>
          </a:stretch>
        </p:blipFill>
        <p:spPr>
          <a:xfrm>
            <a:off x="4964838" y="567417"/>
            <a:ext cx="4179162" cy="2815507"/>
          </a:xfrm>
          <a:prstGeom prst="rect">
            <a:avLst/>
          </a:prstGeom>
        </p:spPr>
      </p:pic>
    </p:spTree>
    <p:extLst>
      <p:ext uri="{BB962C8B-B14F-4D97-AF65-F5344CB8AC3E}">
        <p14:creationId xmlns:p14="http://schemas.microsoft.com/office/powerpoint/2010/main" val="4052421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41664"/>
            <a:ext cx="8229600" cy="1143000"/>
          </a:xfrm>
        </p:spPr>
        <p:txBody>
          <a:bodyPr/>
          <a:lstStyle/>
          <a:p>
            <a:r>
              <a:rPr lang="en-US" dirty="0" smtClean="0"/>
              <a:t>AFTERSHOCKS</a:t>
            </a:r>
            <a:endParaRPr lang="en-US" dirty="0"/>
          </a:p>
        </p:txBody>
      </p:sp>
    </p:spTree>
    <p:extLst>
      <p:ext uri="{BB962C8B-B14F-4D97-AF65-F5344CB8AC3E}">
        <p14:creationId xmlns:p14="http://schemas.microsoft.com/office/powerpoint/2010/main" val="3575078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39800"/>
            <a:ext cx="9144000" cy="4969718"/>
          </a:xfrm>
          <a:prstGeom prst="rect">
            <a:avLst/>
          </a:prstGeom>
        </p:spPr>
      </p:pic>
    </p:spTree>
    <p:extLst>
      <p:ext uri="{BB962C8B-B14F-4D97-AF65-F5344CB8AC3E}">
        <p14:creationId xmlns:p14="http://schemas.microsoft.com/office/powerpoint/2010/main" val="405242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31900"/>
            <a:ext cx="9144000" cy="4384883"/>
          </a:xfrm>
          <a:prstGeom prst="rect">
            <a:avLst/>
          </a:prstGeom>
        </p:spPr>
      </p:pic>
    </p:spTree>
    <p:extLst>
      <p:ext uri="{BB962C8B-B14F-4D97-AF65-F5344CB8AC3E}">
        <p14:creationId xmlns:p14="http://schemas.microsoft.com/office/powerpoint/2010/main" val="1906418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Conclusion</a:t>
            </a:r>
            <a:endParaRPr lang="en-US" dirty="0"/>
          </a:p>
        </p:txBody>
      </p:sp>
      <p:sp>
        <p:nvSpPr>
          <p:cNvPr id="4" name="Rectangle 3"/>
          <p:cNvSpPr/>
          <p:nvPr/>
        </p:nvSpPr>
        <p:spPr>
          <a:xfrm>
            <a:off x="310767" y="1548700"/>
            <a:ext cx="8728517" cy="1200329"/>
          </a:xfrm>
          <a:prstGeom prst="rect">
            <a:avLst/>
          </a:prstGeom>
        </p:spPr>
        <p:txBody>
          <a:bodyPr wrap="square">
            <a:spAutoFit/>
          </a:bodyPr>
          <a:lstStyle/>
          <a:p>
            <a:r>
              <a:rPr lang="en-US" dirty="0" smtClean="0"/>
              <a:t>We hypothesize that a possible reason for the triggering of the </a:t>
            </a:r>
            <a:r>
              <a:rPr lang="en-US" dirty="0" err="1" smtClean="0"/>
              <a:t>Illapel</a:t>
            </a:r>
            <a:r>
              <a:rPr lang="en-US" dirty="0" smtClean="0"/>
              <a:t> earthquake was that the viscoelastic deformation of the asthenosphere after the 2010 mega-earthquake induced a deep transient slow slip that changed the stress conditions in the </a:t>
            </a:r>
            <a:r>
              <a:rPr lang="en-US" dirty="0" err="1" smtClean="0"/>
              <a:t>seismogenic</a:t>
            </a:r>
            <a:r>
              <a:rPr lang="en-US" dirty="0" smtClean="0"/>
              <a:t> contact of this region</a:t>
            </a:r>
            <a:endParaRPr lang="en-US" dirty="0"/>
          </a:p>
        </p:txBody>
      </p:sp>
      <p:sp>
        <p:nvSpPr>
          <p:cNvPr id="5" name="Rectangle 4"/>
          <p:cNvSpPr/>
          <p:nvPr/>
        </p:nvSpPr>
        <p:spPr>
          <a:xfrm>
            <a:off x="310767" y="3028085"/>
            <a:ext cx="8579890" cy="923330"/>
          </a:xfrm>
          <a:prstGeom prst="rect">
            <a:avLst/>
          </a:prstGeom>
        </p:spPr>
        <p:txBody>
          <a:bodyPr wrap="square">
            <a:spAutoFit/>
          </a:bodyPr>
          <a:lstStyle/>
          <a:p>
            <a:r>
              <a:rPr lang="en-US" dirty="0" smtClean="0"/>
              <a:t>Near the trench, we did not observe large magnitude aftershocks, suggesting that the eroded and fractured volcanic wedge (Contreras-Reyes et al., 2015) could be an up-dip limit of the seismic rupture. The</a:t>
            </a:r>
            <a:endParaRPr lang="en-US" dirty="0"/>
          </a:p>
        </p:txBody>
      </p:sp>
    </p:spTree>
    <p:extLst>
      <p:ext uri="{BB962C8B-B14F-4D97-AF65-F5344CB8AC3E}">
        <p14:creationId xmlns:p14="http://schemas.microsoft.com/office/powerpoint/2010/main" val="251793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6764"/>
            <a:ext cx="8229600" cy="1143000"/>
          </a:xfrm>
        </p:spPr>
        <p:txBody>
          <a:bodyPr>
            <a:normAutofit fontScale="90000"/>
          </a:bodyPr>
          <a:lstStyle/>
          <a:p>
            <a:r>
              <a:rPr lang="en-US" dirty="0" smtClean="0"/>
              <a:t>BEFORE THE 2015 ILLAPEL MAINSHOCK</a:t>
            </a:r>
            <a:endParaRPr lang="en-US" dirty="0"/>
          </a:p>
        </p:txBody>
      </p:sp>
    </p:spTree>
    <p:extLst>
      <p:ext uri="{BB962C8B-B14F-4D97-AF65-F5344CB8AC3E}">
        <p14:creationId xmlns:p14="http://schemas.microsoft.com/office/powerpoint/2010/main" val="1698012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73200" y="0"/>
            <a:ext cx="6193557" cy="6858000"/>
          </a:xfrm>
          <a:prstGeom prst="rect">
            <a:avLst/>
          </a:prstGeom>
        </p:spPr>
      </p:pic>
    </p:spTree>
    <p:extLst>
      <p:ext uri="{BB962C8B-B14F-4D97-AF65-F5344CB8AC3E}">
        <p14:creationId xmlns:p14="http://schemas.microsoft.com/office/powerpoint/2010/main" val="3002497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354011"/>
            <a:ext cx="9144000" cy="4812196"/>
          </a:xfrm>
          <a:prstGeom prst="rect">
            <a:avLst/>
          </a:prstGeom>
        </p:spPr>
      </p:pic>
      <p:sp>
        <p:nvSpPr>
          <p:cNvPr id="3" name="Rectangle 2"/>
          <p:cNvSpPr/>
          <p:nvPr/>
        </p:nvSpPr>
        <p:spPr>
          <a:xfrm>
            <a:off x="256721" y="5166207"/>
            <a:ext cx="8782564" cy="923330"/>
          </a:xfrm>
          <a:prstGeom prst="rect">
            <a:avLst/>
          </a:prstGeom>
        </p:spPr>
        <p:txBody>
          <a:bodyPr wrap="square">
            <a:spAutoFit/>
          </a:bodyPr>
          <a:lstStyle/>
          <a:p>
            <a:r>
              <a:rPr lang="en-US" b="1" dirty="0" smtClean="0"/>
              <a:t>Q1: </a:t>
            </a:r>
            <a:r>
              <a:rPr lang="en-US" dirty="0" smtClean="0"/>
              <a:t>GPS measurements conducted during the </a:t>
            </a:r>
            <a:r>
              <a:rPr lang="en-US" dirty="0" err="1" smtClean="0"/>
              <a:t>interseismic</a:t>
            </a:r>
            <a:r>
              <a:rPr lang="en-US" dirty="0" smtClean="0"/>
              <a:t> period showed that only a small portion of the coast between 31.5° S and 31° S was subsiding, suggesting a deepening of the highly coupled zone</a:t>
            </a:r>
            <a:endParaRPr lang="en-US" dirty="0"/>
          </a:p>
        </p:txBody>
      </p:sp>
    </p:spTree>
    <p:extLst>
      <p:ext uri="{BB962C8B-B14F-4D97-AF65-F5344CB8AC3E}">
        <p14:creationId xmlns:p14="http://schemas.microsoft.com/office/powerpoint/2010/main" val="5146999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1070931"/>
            <a:ext cx="9144000" cy="4088991"/>
            <a:chOff x="0" y="521250"/>
            <a:chExt cx="9144000" cy="4088991"/>
          </a:xfrm>
        </p:grpSpPr>
        <p:pic>
          <p:nvPicPr>
            <p:cNvPr id="2" name="Picture 1"/>
            <p:cNvPicPr>
              <a:picLocks noChangeAspect="1"/>
            </p:cNvPicPr>
            <p:nvPr/>
          </p:nvPicPr>
          <p:blipFill>
            <a:blip r:embed="rId3"/>
            <a:stretch>
              <a:fillRect/>
            </a:stretch>
          </p:blipFill>
          <p:spPr>
            <a:xfrm>
              <a:off x="0" y="803727"/>
              <a:ext cx="9144000" cy="3806514"/>
            </a:xfrm>
            <a:prstGeom prst="rect">
              <a:avLst/>
            </a:prstGeom>
          </p:spPr>
        </p:pic>
        <p:sp>
          <p:nvSpPr>
            <p:cNvPr id="3" name="TextBox 2"/>
            <p:cNvSpPr txBox="1"/>
            <p:nvPr/>
          </p:nvSpPr>
          <p:spPr>
            <a:xfrm>
              <a:off x="4454709" y="521250"/>
              <a:ext cx="4309443" cy="369332"/>
            </a:xfrm>
            <a:prstGeom prst="rect">
              <a:avLst/>
            </a:prstGeom>
            <a:noFill/>
          </p:spPr>
          <p:txBody>
            <a:bodyPr wrap="none" rtlCol="0">
              <a:spAutoFit/>
            </a:bodyPr>
            <a:lstStyle/>
            <a:p>
              <a:r>
                <a:rPr lang="en-US" dirty="0" smtClean="0"/>
                <a:t>No increase of seismicity before </a:t>
              </a:r>
              <a:r>
                <a:rPr lang="en-US" dirty="0" err="1" smtClean="0"/>
                <a:t>Mainshock</a:t>
              </a:r>
              <a:r>
                <a:rPr lang="en-US" dirty="0" smtClean="0"/>
                <a:t>. </a:t>
              </a:r>
              <a:endParaRPr lang="en-US" dirty="0"/>
            </a:p>
          </p:txBody>
        </p:sp>
        <p:sp>
          <p:nvSpPr>
            <p:cNvPr id="4" name="Rectangle 3"/>
            <p:cNvSpPr/>
            <p:nvPr/>
          </p:nvSpPr>
          <p:spPr>
            <a:xfrm>
              <a:off x="4542549" y="2618833"/>
              <a:ext cx="891478" cy="369332"/>
            </a:xfrm>
            <a:prstGeom prst="rect">
              <a:avLst/>
            </a:prstGeom>
          </p:spPr>
          <p:txBody>
            <a:bodyPr wrap="none">
              <a:spAutoFit/>
            </a:bodyPr>
            <a:lstStyle/>
            <a:p>
              <a:r>
                <a:rPr lang="en-US" dirty="0" smtClean="0"/>
                <a:t>Mw 7.1</a:t>
              </a:r>
              <a:endParaRPr lang="en-US" dirty="0"/>
            </a:p>
          </p:txBody>
        </p:sp>
        <p:sp>
          <p:nvSpPr>
            <p:cNvPr id="5" name="Rectangle 4"/>
            <p:cNvSpPr/>
            <p:nvPr/>
          </p:nvSpPr>
          <p:spPr>
            <a:xfrm>
              <a:off x="5598979" y="1984618"/>
              <a:ext cx="613983" cy="369332"/>
            </a:xfrm>
            <a:prstGeom prst="rect">
              <a:avLst/>
            </a:prstGeom>
          </p:spPr>
          <p:txBody>
            <a:bodyPr wrap="none">
              <a:spAutoFit/>
            </a:bodyPr>
            <a:lstStyle/>
            <a:p>
              <a:r>
                <a:rPr lang="en-US" dirty="0" smtClean="0"/>
                <a:t>~M6</a:t>
              </a:r>
              <a:endParaRPr lang="en-US" dirty="0"/>
            </a:p>
          </p:txBody>
        </p:sp>
        <p:sp>
          <p:nvSpPr>
            <p:cNvPr id="6" name="Rectangle 5"/>
            <p:cNvSpPr/>
            <p:nvPr/>
          </p:nvSpPr>
          <p:spPr>
            <a:xfrm>
              <a:off x="6661277" y="1426221"/>
              <a:ext cx="613983" cy="369332"/>
            </a:xfrm>
            <a:prstGeom prst="rect">
              <a:avLst/>
            </a:prstGeom>
          </p:spPr>
          <p:txBody>
            <a:bodyPr wrap="none">
              <a:spAutoFit/>
            </a:bodyPr>
            <a:lstStyle/>
            <a:p>
              <a:r>
                <a:rPr lang="en-US" dirty="0" smtClean="0"/>
                <a:t>~M6</a:t>
              </a:r>
              <a:endParaRPr lang="en-US" dirty="0"/>
            </a:p>
          </p:txBody>
        </p:sp>
      </p:grpSp>
    </p:spTree>
    <p:extLst>
      <p:ext uri="{BB962C8B-B14F-4D97-AF65-F5344CB8AC3E}">
        <p14:creationId xmlns:p14="http://schemas.microsoft.com/office/powerpoint/2010/main" val="19064182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32841"/>
            <a:ext cx="9144000" cy="4399868"/>
          </a:xfrm>
          <a:prstGeom prst="rect">
            <a:avLst/>
          </a:prstGeom>
        </p:spPr>
      </p:pic>
      <p:sp>
        <p:nvSpPr>
          <p:cNvPr id="3" name="Rectangle 2"/>
          <p:cNvSpPr/>
          <p:nvPr/>
        </p:nvSpPr>
        <p:spPr>
          <a:xfrm>
            <a:off x="175651" y="5103673"/>
            <a:ext cx="8968349" cy="1477328"/>
          </a:xfrm>
          <a:prstGeom prst="rect">
            <a:avLst/>
          </a:prstGeom>
        </p:spPr>
        <p:txBody>
          <a:bodyPr wrap="square">
            <a:spAutoFit/>
          </a:bodyPr>
          <a:lstStyle/>
          <a:p>
            <a:r>
              <a:rPr lang="en-US" b="1" dirty="0" smtClean="0"/>
              <a:t>Q2: </a:t>
            </a:r>
            <a:r>
              <a:rPr lang="en-US" dirty="0" smtClean="0"/>
              <a:t>Similarly to what was observed before the 2011 Tohoku and 2014 Iquique earthquakes (Kato et al.,2012; Ruiz et al., 2014), transient deformation revealed by changing upper-plate velocities was observed in the </a:t>
            </a:r>
            <a:r>
              <a:rPr lang="en-US" dirty="0" err="1" smtClean="0"/>
              <a:t>Illapel</a:t>
            </a:r>
            <a:r>
              <a:rPr lang="en-US" dirty="0" smtClean="0"/>
              <a:t> zone prior to the seismic rupture. This transient deformation is observed in the continuous GPS time series of stations in the area where a significant change in velocity trend was observed after the 2010 Maule mega-earthquake</a:t>
            </a:r>
            <a:endParaRPr lang="en-US" dirty="0"/>
          </a:p>
        </p:txBody>
      </p:sp>
    </p:spTree>
    <p:extLst>
      <p:ext uri="{BB962C8B-B14F-4D97-AF65-F5344CB8AC3E}">
        <p14:creationId xmlns:p14="http://schemas.microsoft.com/office/powerpoint/2010/main" val="19064182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63944" y="228600"/>
            <a:ext cx="6247057" cy="5053799"/>
          </a:xfrm>
          <a:prstGeom prst="rect">
            <a:avLst/>
          </a:prstGeom>
        </p:spPr>
      </p:pic>
      <p:sp>
        <p:nvSpPr>
          <p:cNvPr id="3" name="Rectangle 2"/>
          <p:cNvSpPr/>
          <p:nvPr/>
        </p:nvSpPr>
        <p:spPr>
          <a:xfrm>
            <a:off x="513435" y="5233611"/>
            <a:ext cx="8052935" cy="646331"/>
          </a:xfrm>
          <a:prstGeom prst="rect">
            <a:avLst/>
          </a:prstGeom>
        </p:spPr>
        <p:txBody>
          <a:bodyPr wrap="square">
            <a:spAutoFit/>
          </a:bodyPr>
          <a:lstStyle/>
          <a:p>
            <a:r>
              <a:rPr lang="en-US" b="1" dirty="0" smtClean="0"/>
              <a:t>Q3: </a:t>
            </a:r>
            <a:r>
              <a:rPr lang="en-US" dirty="0" smtClean="0"/>
              <a:t>On the other hand, at both edges of the 2010 rupture, we observed a rotation of the </a:t>
            </a:r>
            <a:r>
              <a:rPr lang="en-US" dirty="0" err="1" smtClean="0"/>
              <a:t>postseismic</a:t>
            </a:r>
            <a:r>
              <a:rPr lang="en-US" dirty="0" smtClean="0"/>
              <a:t> displacements toward inland directions.</a:t>
            </a:r>
            <a:endParaRPr lang="en-US" dirty="0"/>
          </a:p>
        </p:txBody>
      </p:sp>
      <p:sp>
        <p:nvSpPr>
          <p:cNvPr id="5" name="Rectangle 4"/>
          <p:cNvSpPr/>
          <p:nvPr/>
        </p:nvSpPr>
        <p:spPr>
          <a:xfrm>
            <a:off x="526953" y="5902192"/>
            <a:ext cx="8404237" cy="923330"/>
          </a:xfrm>
          <a:prstGeom prst="rect">
            <a:avLst/>
          </a:prstGeom>
        </p:spPr>
        <p:txBody>
          <a:bodyPr wrap="square">
            <a:spAutoFit/>
          </a:bodyPr>
          <a:lstStyle/>
          <a:p>
            <a:r>
              <a:rPr lang="en-US" dirty="0" smtClean="0"/>
              <a:t>In the </a:t>
            </a:r>
            <a:r>
              <a:rPr lang="en-US" dirty="0" err="1" smtClean="0"/>
              <a:t>Illapel</a:t>
            </a:r>
            <a:r>
              <a:rPr lang="en-US" dirty="0" smtClean="0"/>
              <a:t> area, </a:t>
            </a:r>
            <a:r>
              <a:rPr lang="en-US" dirty="0" smtClean="0"/>
              <a:t>this yields northeastern directions, roughly aligned with the </a:t>
            </a:r>
            <a:r>
              <a:rPr lang="en-US" dirty="0" err="1" smtClean="0"/>
              <a:t>preseismic</a:t>
            </a:r>
            <a:r>
              <a:rPr lang="en-US" dirty="0" smtClean="0"/>
              <a:t> directions, producing an increase close to 15% of upper-plate GPS velocities and thus leading to an increase of strain accumulation in the upper plate.</a:t>
            </a:r>
            <a:endParaRPr lang="en-US" dirty="0"/>
          </a:p>
        </p:txBody>
      </p:sp>
    </p:spTree>
    <p:extLst>
      <p:ext uri="{BB962C8B-B14F-4D97-AF65-F5344CB8AC3E}">
        <p14:creationId xmlns:p14="http://schemas.microsoft.com/office/powerpoint/2010/main" val="190641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828" y="2490274"/>
            <a:ext cx="8229600" cy="1143000"/>
          </a:xfrm>
        </p:spPr>
        <p:txBody>
          <a:bodyPr>
            <a:normAutofit/>
          </a:bodyPr>
          <a:lstStyle/>
          <a:p>
            <a:r>
              <a:rPr lang="en-US" dirty="0" smtClean="0"/>
              <a:t>THE COSEISMIC RUPTURE PROCESS</a:t>
            </a:r>
            <a:endParaRPr lang="en-US" dirty="0"/>
          </a:p>
        </p:txBody>
      </p:sp>
    </p:spTree>
    <p:extLst>
      <p:ext uri="{BB962C8B-B14F-4D97-AF65-F5344CB8AC3E}">
        <p14:creationId xmlns:p14="http://schemas.microsoft.com/office/powerpoint/2010/main" val="103718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12800"/>
            <a:ext cx="9144000" cy="5218637"/>
          </a:xfrm>
          <a:prstGeom prst="rect">
            <a:avLst/>
          </a:prstGeom>
        </p:spPr>
      </p:pic>
    </p:spTree>
    <p:extLst>
      <p:ext uri="{BB962C8B-B14F-4D97-AF65-F5344CB8AC3E}">
        <p14:creationId xmlns:p14="http://schemas.microsoft.com/office/powerpoint/2010/main" val="1906418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746</TotalTime>
  <Words>1582</Words>
  <Application>Microsoft Macintosh PowerPoint</Application>
  <PresentationFormat>On-screen Show (4:3)</PresentationFormat>
  <Paragraphs>38</Paragraphs>
  <Slides>17</Slides>
  <Notes>11</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BEFORE THE 2015 ILLAPEL MAINSHOCK</vt:lpstr>
      <vt:lpstr>PowerPoint Presentation</vt:lpstr>
      <vt:lpstr>PowerPoint Presentation</vt:lpstr>
      <vt:lpstr>PowerPoint Presentation</vt:lpstr>
      <vt:lpstr>PowerPoint Presentation</vt:lpstr>
      <vt:lpstr>PowerPoint Presentation</vt:lpstr>
      <vt:lpstr>THE COSEISMIC RUPTURE PROCESS</vt:lpstr>
      <vt:lpstr>PowerPoint Presentation</vt:lpstr>
      <vt:lpstr>PowerPoint Presentation</vt:lpstr>
      <vt:lpstr>PowerPoint Presentation</vt:lpstr>
      <vt:lpstr>PowerPoint Presentation</vt:lpstr>
      <vt:lpstr>PowerPoint Presentation</vt:lpstr>
      <vt:lpstr>AFTERSHOCKS</vt:lpstr>
      <vt:lpstr>PowerPoint Presentation</vt:lpstr>
      <vt:lpstr>PowerPoint Presentation</vt:lpstr>
      <vt:lpstr>More Conclusion</vt:lpstr>
    </vt:vector>
  </TitlesOfParts>
  <Company>UC 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Qingkai KONG</dc:creator>
  <cp:lastModifiedBy>Qingkai KONG</cp:lastModifiedBy>
  <cp:revision>25</cp:revision>
  <dcterms:created xsi:type="dcterms:W3CDTF">2016-09-21T05:21:41Z</dcterms:created>
  <dcterms:modified xsi:type="dcterms:W3CDTF">2016-09-21T17:47:43Z</dcterms:modified>
</cp:coreProperties>
</file>